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7" r:id="rId2"/>
    <p:sldId id="372" r:id="rId3"/>
    <p:sldId id="374" r:id="rId4"/>
    <p:sldId id="375" r:id="rId5"/>
    <p:sldId id="376" r:id="rId6"/>
    <p:sldId id="377" r:id="rId7"/>
    <p:sldId id="378" r:id="rId8"/>
    <p:sldId id="379" r:id="rId9"/>
    <p:sldId id="380" r:id="rId10"/>
    <p:sldId id="382" r:id="rId11"/>
    <p:sldId id="381" r:id="rId12"/>
    <p:sldId id="385" r:id="rId13"/>
    <p:sldId id="386" r:id="rId14"/>
    <p:sldId id="389" r:id="rId15"/>
    <p:sldId id="390" r:id="rId16"/>
    <p:sldId id="391" r:id="rId17"/>
    <p:sldId id="387" r:id="rId18"/>
    <p:sldId id="388" r:id="rId19"/>
    <p:sldId id="392" r:id="rId20"/>
    <p:sldId id="393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54866-7946-42B6-83C1-17DC115AF69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26E2E-27E0-45E2-A6F2-B02A857549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03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B342-AEF1-7553-F4E0-91D85798C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EC4464-0EEE-2B12-D262-BD5D63173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40ED7-0A91-5476-0F61-7E4C51CE2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C0850-00A8-4725-BDC9-68F27C507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D5F7F-0977-8E3E-AE1D-ADA77C81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76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8D16-52C0-D61F-86F3-5EDAA32A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20670-F7F1-CBEE-8728-F856F4514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53B72-7D55-7BE8-A699-A4617B896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CEBCC-4947-324A-D1FF-92D5F089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DE7E6-5679-C971-EBBF-682AE7C9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04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71661-C76B-1DC0-5ED2-2F3362E1C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43E2A-5B73-E9D8-B759-CBC7C1183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92F30-6A22-791B-13C5-F31024DF7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0F391-5C42-1BAE-039B-47725A97F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109B8-966D-5DFB-6D70-29DC3B960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928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345A99-368B-79E6-434B-BA1C0CA50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10890-84F3-53AF-97F6-1391EB331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0FACD63-E388-B5D1-F0B8-3433B5EC588C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6CDF47C-C325-BB7F-C4C7-3D26C8895BA9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662EDF-F39B-15A1-566D-412FDA49117E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D7E18CE-E236-624D-A553-0F4E7177EEC5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4F899F3-4A81-1BED-FC34-96E0CF1E0BA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342652" y="5223518"/>
            <a:ext cx="5062912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If required goes here | speaker title, date and/or additional information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07D2A9-EA64-7655-994E-7F1A46D1A87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342652" y="4695137"/>
            <a:ext cx="5062912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Subheading or speaker name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1F12CB4-23BC-65BB-21C5-8EB7AC7F287C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Confidential  |  </a:t>
            </a: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8AF1407E-E8DD-506D-ABAE-03BCC68F5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2" y="1616531"/>
            <a:ext cx="5122863" cy="261098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The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752029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6182BEF-2AF4-4343-1BA4-64A2C8E1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771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3F748-678B-F83C-8002-B08832B7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D457C-DE3B-C8BB-AC94-2B4DDCC41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34814-3C32-B313-2D5B-F0CF2C10D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C1FAA-9DFD-556B-A48C-AE45BA864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BB766-68D7-D8A1-59B6-A418D2483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74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E3E8-C919-DC48-5CA6-7C2CD99A4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668E1-BF2F-6EAE-3A12-09DA028A4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0546F-595F-8ACC-E280-43E155E99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DD818-4A06-C67B-6375-5A23FAEF6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421AA-56C0-0257-39E9-C143CB45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269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346C3-7DD7-F68C-8966-91DC29C7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2C983-1CD4-384F-BC5B-AF61BEBBA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D6D6A-D9C3-CF82-3A6E-A52D57CED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888F0-8963-76B0-FACD-B74F321F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70A44-AC94-F06A-91F2-BE41A3C88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AD026-7D86-95BA-2E68-E3D0BDE9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81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69EA-5257-4F8B-88B8-3DC87CA84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6E432-E1A0-ECAA-49F2-113F1063F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50ACD-64C0-DCB5-D08A-F59FCA93E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7F6E67-417B-C789-6129-ABFAB0F85E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4872B5-85AC-8495-1D83-376657F3F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C0B245-7A95-3C54-7E89-96ADB45A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2640AC-3096-4100-7B88-43B21F2E9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6639D4-8BBC-651A-33E0-1B1080CA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024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2DA22-B236-A1BD-050E-F9102523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D8582-EE53-2310-06C3-020C8FE2F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C000A-9A6D-54FD-95B9-049491515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F5C73-C6B4-C8FC-91CA-ED0A5526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93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0C5EC-51CB-C81B-B213-771B7AB8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1FE296-88A0-8DC7-DE7C-95DC558D1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4668E-5B3A-6EFE-106D-16D26713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596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6341-328D-17C7-E691-CBE205AF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26BFA-AD4A-12CA-7A55-F1B2E668A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B9418-63DB-1EC3-F304-E99EF5A71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C7734-404D-1FD1-A7EF-43EE74E4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2D090-8498-B8B0-093B-9DCC4C2B9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67020-6537-EF2A-197E-2796574C7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292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22E23-494A-A934-7B6A-99340BCDD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0D8CC2-F746-0960-D63A-BCAD0FB2C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1D2AE-8F9A-E28D-9220-8F014B847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D97B0-6C74-BA69-5ED2-C2E7499B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5F727-F044-3C18-B09C-D65C73B22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1697C-296D-8D48-9BF2-CC8F748DC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04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8B63F4-7816-C6DD-08D1-A6B6FB9F5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E8B42-7C25-DB10-450C-763EF9982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3CDE7-9CAE-D4A8-33B2-2147AE5D6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DDEAC-981B-EE3A-0053-D45FDD63E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7FA94-A6EF-4B66-E5F8-9340471E9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873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nxp-imx/ethos-u-vela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nxp-imx/ethos-u-vela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nxp-imx/ethos-u-vela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EricChen0313/eIQ-Project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xp.com/design/design-center/software/eiq-ml-development-environment/eiq-toolkit-for-end-to-end-model-development-and-deployment:EIQ-TOOLK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host.robots.ox.ac.uk/pascal/VOC/voc2007/index.html#devkit" TargetMode="External"/><Relationship Id="rId2" Type="http://schemas.openxmlformats.org/officeDocument/2006/relationships/hyperlink" Target="http://host.robots.ox.ac.uk/pascal/VOC/voc2008/index.html#devkit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xp.com/search?keyword=eIQ%2520Toolkit%2520User%2520Guide&amp;start=0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D186FE-85FC-5049-EC94-1E1B1012A3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If required goes here | speaker title, date and/or additional information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144B56-4A81-6B67-47B7-616E6AF1F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Subheading or 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0B1E0-9321-2919-97D3-B8F99223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652" y="1616531"/>
            <a:ext cx="5519542" cy="2610984"/>
          </a:xfrm>
        </p:spPr>
        <p:txBody>
          <a:bodyPr/>
          <a:lstStyle/>
          <a:p>
            <a:r>
              <a:rPr lang="en-US"/>
              <a:t>Use eIQ® toolkit to train model and deploy it on i.MX 93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7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marL="344488" lvl="2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Hyperparameter and Start Training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41E984-E51D-0F0B-4D74-674014017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976" y="1309999"/>
            <a:ext cx="9331354" cy="50593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34E859-B5F7-6F59-2883-3AB17F50AB32}"/>
              </a:ext>
            </a:extLst>
          </p:cNvPr>
          <p:cNvSpPr/>
          <p:nvPr/>
        </p:nvSpPr>
        <p:spPr>
          <a:xfrm>
            <a:off x="1429976" y="1509393"/>
            <a:ext cx="1522949" cy="3951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F52DAC-0D45-27B2-511F-1DE241A940A0}"/>
              </a:ext>
            </a:extLst>
          </p:cNvPr>
          <p:cNvSpPr/>
          <p:nvPr/>
        </p:nvSpPr>
        <p:spPr>
          <a:xfrm>
            <a:off x="3456263" y="2508308"/>
            <a:ext cx="4546833" cy="248314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>
                <a:solidFill>
                  <a:schemeClr val="tx1"/>
                </a:solidFill>
              </a:rPr>
              <a:t>Here, I set</a:t>
            </a:r>
          </a:p>
          <a:p>
            <a:pPr marL="285750" indent="-285750">
              <a:buFontTx/>
              <a:buChar char="-"/>
            </a:pPr>
            <a:r>
              <a:rPr lang="en-US" altLang="zh-TW">
                <a:solidFill>
                  <a:schemeClr val="tx1"/>
                </a:solidFill>
              </a:rPr>
              <a:t>Input size: 128, 128, 3</a:t>
            </a:r>
          </a:p>
          <a:p>
            <a:pPr marL="285750" indent="-285750">
              <a:buFontTx/>
              <a:buChar char="-"/>
            </a:pPr>
            <a:r>
              <a:rPr lang="en-US" altLang="zh-TW">
                <a:solidFill>
                  <a:schemeClr val="tx1"/>
                </a:solidFill>
              </a:rPr>
              <a:t>Learning Rate: 0.0001</a:t>
            </a:r>
          </a:p>
          <a:p>
            <a:pPr marL="285750" indent="-285750">
              <a:buFontTx/>
              <a:buChar char="-"/>
            </a:pPr>
            <a:r>
              <a:rPr lang="en-US" altLang="zh-TW">
                <a:solidFill>
                  <a:schemeClr val="tx1"/>
                </a:solidFill>
              </a:rPr>
              <a:t>Batch Size: 10</a:t>
            </a:r>
          </a:p>
          <a:p>
            <a:pPr marL="285750" indent="-285750">
              <a:buFontTx/>
              <a:buChar char="-"/>
            </a:pPr>
            <a:r>
              <a:rPr lang="en-US" altLang="zh-TW">
                <a:solidFill>
                  <a:schemeClr val="tx1"/>
                </a:solidFill>
              </a:rPr>
              <a:t>Epochs to Train: 10</a:t>
            </a:r>
          </a:p>
          <a:p>
            <a:pPr marL="285750" indent="-285750">
              <a:buFontTx/>
              <a:buChar char="-"/>
            </a:pPr>
            <a:r>
              <a:rPr lang="en-US" altLang="zh-TW">
                <a:solidFill>
                  <a:schemeClr val="tx1"/>
                </a:solidFill>
              </a:rPr>
              <a:t>Enable QAT(Quantization Aware Training)</a:t>
            </a:r>
          </a:p>
          <a:p>
            <a:pPr marL="285750" indent="-285750">
              <a:buFontTx/>
              <a:buChar char="-"/>
            </a:pPr>
            <a:r>
              <a:rPr lang="en-US" altLang="zh-TW">
                <a:solidFill>
                  <a:schemeClr val="tx1"/>
                </a:solidFill>
              </a:rPr>
              <a:t>Quantization Epochs: 5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D19A4F-05BE-66A5-9EF6-382EABC6A285}"/>
              </a:ext>
            </a:extLst>
          </p:cNvPr>
          <p:cNvCxnSpPr>
            <a:cxnSpLocks/>
          </p:cNvCxnSpPr>
          <p:nvPr/>
        </p:nvCxnSpPr>
        <p:spPr>
          <a:xfrm flipV="1">
            <a:off x="2952925" y="4991450"/>
            <a:ext cx="503338" cy="4697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B17FFA-D099-B7EE-306C-6E9DA6EDEE6B}"/>
              </a:ext>
            </a:extLst>
          </p:cNvPr>
          <p:cNvCxnSpPr>
            <a:cxnSpLocks/>
          </p:cNvCxnSpPr>
          <p:nvPr/>
        </p:nvCxnSpPr>
        <p:spPr>
          <a:xfrm>
            <a:off x="2952925" y="1509393"/>
            <a:ext cx="503338" cy="9989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43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/>
              <a:t>After Training, we could see the screen like below.</a:t>
            </a:r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Complete Training Phase</a:t>
            </a:r>
            <a:endParaRPr lang="zh-TW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238E2-6172-FA38-A340-FFE0A092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528" y="1566582"/>
            <a:ext cx="9064944" cy="49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9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Validate the model you trained</a:t>
            </a:r>
            <a:endParaRPr lang="zh-TW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238E2-6172-FA38-A340-FFE0A092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1" y="2051125"/>
            <a:ext cx="5498421" cy="2981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82BD32-54CB-F644-6547-3D3F23109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170" y="2069889"/>
            <a:ext cx="5343525" cy="29999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45CC0-FC55-95F8-149E-9E005EB285BF}"/>
              </a:ext>
            </a:extLst>
          </p:cNvPr>
          <p:cNvSpPr/>
          <p:nvPr/>
        </p:nvSpPr>
        <p:spPr>
          <a:xfrm>
            <a:off x="882650" y="4848225"/>
            <a:ext cx="422275" cy="1840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E694C-0A21-0030-0305-0D4F09DE3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472" r="83168"/>
          <a:stretch/>
        </p:blipFill>
        <p:spPr>
          <a:xfrm>
            <a:off x="379411" y="5340364"/>
            <a:ext cx="3717959" cy="11411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61B5A5-A30A-24D8-1872-61CF504DA962}"/>
              </a:ext>
            </a:extLst>
          </p:cNvPr>
          <p:cNvSpPr/>
          <p:nvPr/>
        </p:nvSpPr>
        <p:spPr>
          <a:xfrm>
            <a:off x="2459990" y="5726847"/>
            <a:ext cx="1563370" cy="6587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887BA5-713F-9408-9698-5DD938292BF1}"/>
              </a:ext>
            </a:extLst>
          </p:cNvPr>
          <p:cNvCxnSpPr>
            <a:cxnSpLocks/>
          </p:cNvCxnSpPr>
          <p:nvPr/>
        </p:nvCxnSpPr>
        <p:spPr>
          <a:xfrm>
            <a:off x="1304925" y="4848225"/>
            <a:ext cx="2718435" cy="87862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076880-A307-F1B2-6EFB-C43B3C9D6987}"/>
              </a:ext>
            </a:extLst>
          </p:cNvPr>
          <p:cNvCxnSpPr>
            <a:cxnSpLocks/>
          </p:cNvCxnSpPr>
          <p:nvPr/>
        </p:nvCxnSpPr>
        <p:spPr>
          <a:xfrm>
            <a:off x="882650" y="5032300"/>
            <a:ext cx="1577340" cy="13532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63AB496-769E-B978-96B1-F7F9A673C3DD}"/>
              </a:ext>
            </a:extLst>
          </p:cNvPr>
          <p:cNvSpPr/>
          <p:nvPr/>
        </p:nvSpPr>
        <p:spPr>
          <a:xfrm>
            <a:off x="5547359" y="3512820"/>
            <a:ext cx="882015" cy="4267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9532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/>
              <a:t>Click on the DEPLOY and choose the file type we would like to export.</a:t>
            </a:r>
          </a:p>
          <a:p>
            <a:pPr lvl="1"/>
            <a:r>
              <a:rPr lang="en-US" altLang="zh-TW"/>
              <a:t>Here, I choose to export TensorFlow Lite File and Quantized Model.</a:t>
            </a:r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Export the model</a:t>
            </a:r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79E41-5699-13CE-8AD5-50B18935C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61" y="2538897"/>
            <a:ext cx="5793963" cy="3250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49FE2-2089-0C60-8D9A-10CE84467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376" y="2538897"/>
            <a:ext cx="5793963" cy="32540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72AD35-7217-112F-DBD0-5E07A4980157}"/>
              </a:ext>
            </a:extLst>
          </p:cNvPr>
          <p:cNvSpPr/>
          <p:nvPr/>
        </p:nvSpPr>
        <p:spPr>
          <a:xfrm>
            <a:off x="224661" y="2847975"/>
            <a:ext cx="1318389" cy="12001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250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/>
              <a:t>The following should be installed prior to the installation of Vela</a:t>
            </a:r>
          </a:p>
          <a:p>
            <a:pPr lvl="1"/>
            <a:r>
              <a:rPr lang="en-US" altLang="zh-TW"/>
              <a:t>Check if python and pip3 have been installed.</a:t>
            </a:r>
          </a:p>
          <a:p>
            <a:endParaRPr lang="en-US" altLang="zh-TW"/>
          </a:p>
          <a:p>
            <a:endParaRPr lang="en-US" altLang="zh-TW"/>
          </a:p>
          <a:p>
            <a:pPr marL="0" indent="0">
              <a:buNone/>
            </a:pPr>
            <a:endParaRPr lang="en-US" altLang="zh-TW"/>
          </a:p>
          <a:p>
            <a:pPr lvl="1"/>
            <a:r>
              <a:rPr lang="en-US" altLang="zh-TW"/>
              <a:t>Install C99 capable compiler and associated toolchain.</a:t>
            </a:r>
          </a:p>
          <a:p>
            <a:pPr lvl="2"/>
            <a:r>
              <a:rPr lang="en-US" altLang="zh-TW"/>
              <a:t>For Microsoft Windows 10, the Microsoft Visual C++ 14.2 Build Tools are recommended.</a:t>
            </a:r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Install Arm-Vela and Create an .tflite file specially for NPU acceleration</a:t>
            </a:r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2EDD2-3C50-F462-0945-C80577866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94" y="1873428"/>
            <a:ext cx="6187412" cy="1203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98122-63F1-545B-6BCF-7B982768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506" y="3919617"/>
            <a:ext cx="5095874" cy="28557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BD65EA-2A20-D9AE-D6C9-03F1AFD2E362}"/>
              </a:ext>
            </a:extLst>
          </p:cNvPr>
          <p:cNvSpPr/>
          <p:nvPr/>
        </p:nvSpPr>
        <p:spPr>
          <a:xfrm>
            <a:off x="7524750" y="4876800"/>
            <a:ext cx="1190625" cy="1428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8FEF70-B9BF-10DA-BE89-6DEF17B00885}"/>
              </a:ext>
            </a:extLst>
          </p:cNvPr>
          <p:cNvSpPr txBox="1"/>
          <p:nvPr/>
        </p:nvSpPr>
        <p:spPr>
          <a:xfrm>
            <a:off x="9021959" y="5106898"/>
            <a:ext cx="311976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1100"/>
              <a:t>Open Visual Studio Installer</a:t>
            </a:r>
          </a:p>
          <a:p>
            <a:pPr marL="342900" indent="-342900">
              <a:buAutoNum type="arabicPeriod"/>
            </a:pPr>
            <a:r>
              <a:rPr lang="en-US" altLang="zh-TW" sz="1100"/>
              <a:t>Modify Visual Studio Build Tools you installed</a:t>
            </a:r>
          </a:p>
          <a:p>
            <a:pPr marL="342900" indent="-342900">
              <a:buAutoNum type="arabicPeriod"/>
            </a:pPr>
            <a:r>
              <a:rPr lang="en-US" altLang="zh-TW" sz="1100"/>
              <a:t>Check if you have installed the build tools</a:t>
            </a:r>
            <a:endParaRPr lang="zh-TW" altLang="en-US" sz="11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823AA1-F0FF-4583-BAD4-C624CEAA7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34" y="4403319"/>
            <a:ext cx="3371093" cy="14253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48F89CD-74AE-57E6-F375-2DAA731FD38E}"/>
              </a:ext>
            </a:extLst>
          </p:cNvPr>
          <p:cNvSpPr/>
          <p:nvPr/>
        </p:nvSpPr>
        <p:spPr>
          <a:xfrm>
            <a:off x="2847975" y="5096962"/>
            <a:ext cx="600075" cy="1608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52C73A-D76F-39AC-A390-1CA2CA2319E9}"/>
              </a:ext>
            </a:extLst>
          </p:cNvPr>
          <p:cNvSpPr txBox="1"/>
          <p:nvPr/>
        </p:nvSpPr>
        <p:spPr>
          <a:xfrm>
            <a:off x="0" y="6420045"/>
            <a:ext cx="155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hlinkClick r:id="rId5"/>
              </a:rPr>
              <a:t>Reference Link</a:t>
            </a:r>
            <a:endParaRPr lang="zh-TW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2AE241-927F-9669-7DDF-6E216C4E6802}"/>
              </a:ext>
            </a:extLst>
          </p:cNvPr>
          <p:cNvCxnSpPr/>
          <p:nvPr/>
        </p:nvCxnSpPr>
        <p:spPr>
          <a:xfrm>
            <a:off x="4029075" y="2571750"/>
            <a:ext cx="90963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160714-0E9B-46E2-45E8-2DFB38BD734F}"/>
              </a:ext>
            </a:extLst>
          </p:cNvPr>
          <p:cNvCxnSpPr/>
          <p:nvPr/>
        </p:nvCxnSpPr>
        <p:spPr>
          <a:xfrm>
            <a:off x="3971925" y="2905125"/>
            <a:ext cx="90963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07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/>
              <a:t>Git Clone </a:t>
            </a:r>
            <a:r>
              <a:rPr lang="en-US" altLang="zh-TW">
                <a:hlinkClick r:id="rId2"/>
              </a:rPr>
              <a:t>the package</a:t>
            </a:r>
            <a:r>
              <a:rPr lang="en-US" altLang="zh-TW"/>
              <a:t> and Install ARM-Vela</a:t>
            </a:r>
          </a:p>
          <a:p>
            <a:pPr lvl="1"/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Install ARM-Vela and Create an .tflite file specially for NPU acceleration</a:t>
            </a:r>
            <a:endParaRPr lang="zh-TW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52C73A-D76F-39AC-A390-1CA2CA2319E9}"/>
              </a:ext>
            </a:extLst>
          </p:cNvPr>
          <p:cNvSpPr txBox="1"/>
          <p:nvPr/>
        </p:nvSpPr>
        <p:spPr>
          <a:xfrm>
            <a:off x="0" y="6420045"/>
            <a:ext cx="155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hlinkClick r:id="rId2"/>
              </a:rPr>
              <a:t>Reference Link</a:t>
            </a:r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56F06D-27A5-33D3-B984-2A9BD94A2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75" y="1541808"/>
            <a:ext cx="9316750" cy="2286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2F001-3EB9-F34D-0EEA-0CCF2B407C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48"/>
          <a:stretch/>
        </p:blipFill>
        <p:spPr>
          <a:xfrm>
            <a:off x="1342375" y="3828127"/>
            <a:ext cx="9307224" cy="200917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891E34-3F47-1F80-CB87-D825C441B84D}"/>
              </a:ext>
            </a:extLst>
          </p:cNvPr>
          <p:cNvCxnSpPr>
            <a:cxnSpLocks/>
          </p:cNvCxnSpPr>
          <p:nvPr/>
        </p:nvCxnSpPr>
        <p:spPr>
          <a:xfrm>
            <a:off x="2661669" y="2026466"/>
            <a:ext cx="3781076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A60749-2F47-4EE6-7B4E-3DFC3835A1F6}"/>
              </a:ext>
            </a:extLst>
          </p:cNvPr>
          <p:cNvCxnSpPr>
            <a:cxnSpLocks/>
          </p:cNvCxnSpPr>
          <p:nvPr/>
        </p:nvCxnSpPr>
        <p:spPr>
          <a:xfrm>
            <a:off x="2721791" y="3429000"/>
            <a:ext cx="1187479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B2F9B6-D087-7B58-2E5B-41112EF33612}"/>
              </a:ext>
            </a:extLst>
          </p:cNvPr>
          <p:cNvCxnSpPr>
            <a:cxnSpLocks/>
          </p:cNvCxnSpPr>
          <p:nvPr/>
        </p:nvCxnSpPr>
        <p:spPr>
          <a:xfrm>
            <a:off x="3662756" y="3724013"/>
            <a:ext cx="1806866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835464-50C0-BAED-BA70-74C062578DF7}"/>
              </a:ext>
            </a:extLst>
          </p:cNvPr>
          <p:cNvCxnSpPr>
            <a:cxnSpLocks/>
          </p:cNvCxnSpPr>
          <p:nvPr/>
        </p:nvCxnSpPr>
        <p:spPr>
          <a:xfrm>
            <a:off x="3662756" y="5696824"/>
            <a:ext cx="1152525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540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/>
              <a:t>Optimize previous .tflite file with ARM-Vela</a:t>
            </a:r>
          </a:p>
          <a:p>
            <a:pPr lvl="1"/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Install ARM-Vela and Create an .tflite file specially for NPU acceleration</a:t>
            </a:r>
            <a:endParaRPr lang="zh-TW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52C73A-D76F-39AC-A390-1CA2CA2319E9}"/>
              </a:ext>
            </a:extLst>
          </p:cNvPr>
          <p:cNvSpPr txBox="1"/>
          <p:nvPr/>
        </p:nvSpPr>
        <p:spPr>
          <a:xfrm>
            <a:off x="0" y="6420045"/>
            <a:ext cx="155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hlinkClick r:id="rId2"/>
              </a:rPr>
              <a:t>Reference Link</a:t>
            </a:r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3D6E6-D226-1C0A-0A81-89DF9E773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575" y="1562767"/>
            <a:ext cx="5842155" cy="4348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252C44-99B1-5A73-3D2E-C32266BD8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" t="21182"/>
          <a:stretch/>
        </p:blipFill>
        <p:spPr>
          <a:xfrm>
            <a:off x="3174574" y="5911529"/>
            <a:ext cx="5842155" cy="70521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A6F982-ADA5-F944-7A12-AA740B5C3F12}"/>
              </a:ext>
            </a:extLst>
          </p:cNvPr>
          <p:cNvCxnSpPr>
            <a:cxnSpLocks/>
          </p:cNvCxnSpPr>
          <p:nvPr/>
        </p:nvCxnSpPr>
        <p:spPr>
          <a:xfrm>
            <a:off x="4672406" y="2047613"/>
            <a:ext cx="424775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18D874-8F61-3E9E-5CDB-AE4DD92FDC6B}"/>
              </a:ext>
            </a:extLst>
          </p:cNvPr>
          <p:cNvCxnSpPr>
            <a:cxnSpLocks/>
          </p:cNvCxnSpPr>
          <p:nvPr/>
        </p:nvCxnSpPr>
        <p:spPr>
          <a:xfrm>
            <a:off x="3174574" y="2142863"/>
            <a:ext cx="341196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668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>
                <a:solidFill>
                  <a:srgbClr val="C00000"/>
                </a:solidFill>
              </a:rPr>
              <a:t>Remember to FORMAT USB to FAT32</a:t>
            </a:r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Use USB to transfer the files</a:t>
            </a:r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71BAF-CFF8-6223-B44A-E0343DB35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35" y="1447800"/>
            <a:ext cx="3843729" cy="5314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894862-2F87-ED64-86BA-C6DA3FF2E06E}"/>
              </a:ext>
            </a:extLst>
          </p:cNvPr>
          <p:cNvSpPr txBox="1"/>
          <p:nvPr/>
        </p:nvSpPr>
        <p:spPr>
          <a:xfrm>
            <a:off x="7048500" y="1382370"/>
            <a:ext cx="3958648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/>
              <a:t>Here, I transfer six files:</a:t>
            </a:r>
          </a:p>
          <a:p>
            <a:pPr marL="285750" indent="-285750">
              <a:buFontTx/>
              <a:buChar char="-"/>
            </a:pPr>
            <a:r>
              <a:rPr lang="en-US" altLang="zh-TW" sz="1100"/>
              <a:t>.tflite file</a:t>
            </a:r>
          </a:p>
          <a:p>
            <a:pPr marL="285750" indent="-285750">
              <a:buFontTx/>
              <a:buChar char="-"/>
            </a:pPr>
            <a:r>
              <a:rPr lang="en-US" altLang="zh-TW" sz="1100"/>
              <a:t>_vela.tflite file</a:t>
            </a:r>
          </a:p>
          <a:p>
            <a:pPr marL="285750" indent="-285750">
              <a:buFontTx/>
              <a:buChar char="-"/>
            </a:pPr>
            <a:r>
              <a:rPr lang="en-US" altLang="zh-TW" sz="1100"/>
              <a:t>run_model.py</a:t>
            </a:r>
          </a:p>
          <a:p>
            <a:pPr marL="285750" indent="-285750">
              <a:buFontTx/>
              <a:buChar char="-"/>
            </a:pPr>
            <a:r>
              <a:rPr lang="en-US" altLang="zh-TW" sz="1100"/>
              <a:t>requirements.txt</a:t>
            </a:r>
          </a:p>
          <a:p>
            <a:pPr marL="285750" indent="-285750">
              <a:buFontTx/>
              <a:buChar char="-"/>
            </a:pPr>
            <a:r>
              <a:rPr lang="en-US" altLang="zh-TW" sz="1100"/>
              <a:t>dog-256x256.jpg (To Inference)</a:t>
            </a:r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r>
              <a:rPr lang="en-US" altLang="zh-TW" sz="1100"/>
              <a:t>dog000018-256x256.jpg (To Validate)</a:t>
            </a:r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2F3ECB-1B5A-C5D1-9F75-CB6634E86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"/>
          <a:stretch/>
        </p:blipFill>
        <p:spPr>
          <a:xfrm>
            <a:off x="8001000" y="2465313"/>
            <a:ext cx="1133476" cy="11136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0D3D8E-8F6B-70C7-B7E5-4918AC342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3810413"/>
            <a:ext cx="1133476" cy="11423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3541E1-6348-04E8-352A-33E0E782DCC2}"/>
              </a:ext>
            </a:extLst>
          </p:cNvPr>
          <p:cNvSpPr/>
          <p:nvPr/>
        </p:nvSpPr>
        <p:spPr>
          <a:xfrm>
            <a:off x="6612788" y="5776629"/>
            <a:ext cx="4830071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We could access these files from: </a:t>
            </a:r>
            <a:r>
              <a:rPr lang="en-US" altLang="zh-TW">
                <a:solidFill>
                  <a:schemeClr val="tx1"/>
                </a:solidFill>
                <a:hlinkClick r:id="rId5"/>
              </a:rPr>
              <a:t>Github Link</a:t>
            </a:r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662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/>
              <a:t>$ python3 run_model.py --model=&lt;YOUR MODEL NAME&gt; --image=&lt;IMAGE NAME&gt;</a:t>
            </a:r>
            <a:endParaRPr lang="zh-TW" altLang="en-US"/>
          </a:p>
          <a:p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Run the model on CPU</a:t>
            </a:r>
            <a:endParaRPr lang="zh-TW" altLang="en-US"/>
          </a:p>
        </p:txBody>
      </p:sp>
      <p:pic>
        <p:nvPicPr>
          <p:cNvPr id="5" name="Picture 4" descr="A computer screen shot&#10;&#10;Description automatically generated">
            <a:extLst>
              <a:ext uri="{FF2B5EF4-FFF2-40B4-BE49-F238E27FC236}">
                <a16:creationId xmlns:a16="http://schemas.microsoft.com/office/drawing/2014/main" id="{B91688FD-CD18-17CA-18DC-44467771B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70" y="1466504"/>
            <a:ext cx="9358659" cy="47441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C2235E-5E7C-7809-42D4-8F9DFADC93AA}"/>
              </a:ext>
            </a:extLst>
          </p:cNvPr>
          <p:cNvCxnSpPr>
            <a:cxnSpLocks/>
          </p:cNvCxnSpPr>
          <p:nvPr/>
        </p:nvCxnSpPr>
        <p:spPr>
          <a:xfrm>
            <a:off x="2419350" y="3190875"/>
            <a:ext cx="8258175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40F4B7-7DD0-9EA2-6ACE-376748AB84BF}"/>
              </a:ext>
            </a:extLst>
          </p:cNvPr>
          <p:cNvCxnSpPr>
            <a:cxnSpLocks/>
          </p:cNvCxnSpPr>
          <p:nvPr/>
        </p:nvCxnSpPr>
        <p:spPr>
          <a:xfrm>
            <a:off x="2419350" y="3924300"/>
            <a:ext cx="8258175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568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TW" sz="1400"/>
              <a:t>$ python3 run_model.py --model=&lt;YOUR MODEL NAME&gt; --image=&lt;IMAGE NAME&gt; --use_npu</a:t>
            </a:r>
            <a:endParaRPr lang="zh-TW" altLang="en-US" sz="1400"/>
          </a:p>
          <a:p>
            <a:endParaRPr lang="zh-TW" alt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Run the model on NPU</a:t>
            </a:r>
            <a:endParaRPr lang="zh-TW" altLang="en-US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63EF652-B0FA-F000-6571-2438E0B1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1476749"/>
            <a:ext cx="9556830" cy="538125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40F4B7-7DD0-9EA2-6ACE-376748AB84BF}"/>
              </a:ext>
            </a:extLst>
          </p:cNvPr>
          <p:cNvCxnSpPr>
            <a:cxnSpLocks/>
          </p:cNvCxnSpPr>
          <p:nvPr/>
        </p:nvCxnSpPr>
        <p:spPr>
          <a:xfrm>
            <a:off x="2390775" y="1685925"/>
            <a:ext cx="8258175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C2235E-5E7C-7809-42D4-8F9DFADC93AA}"/>
              </a:ext>
            </a:extLst>
          </p:cNvPr>
          <p:cNvCxnSpPr>
            <a:cxnSpLocks/>
          </p:cNvCxnSpPr>
          <p:nvPr/>
        </p:nvCxnSpPr>
        <p:spPr>
          <a:xfrm>
            <a:off x="2557462" y="4629150"/>
            <a:ext cx="8258175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60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Download the eIQ® toolkit based on your OS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C6EB1-9951-F7ED-C433-92C68FE27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34" y="1734187"/>
            <a:ext cx="8179838" cy="4115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C46A66-6C01-14F5-96DC-C76E1389E8F1}"/>
              </a:ext>
            </a:extLst>
          </p:cNvPr>
          <p:cNvSpPr txBox="1"/>
          <p:nvPr/>
        </p:nvSpPr>
        <p:spPr>
          <a:xfrm>
            <a:off x="74680" y="640587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hlinkClick r:id="rId3"/>
              </a:rPr>
              <a:t>LINK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886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TW" alt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Compare the result</a:t>
            </a:r>
            <a:endParaRPr lang="zh-TW" altLang="en-US"/>
          </a:p>
        </p:txBody>
      </p:sp>
      <p:pic>
        <p:nvPicPr>
          <p:cNvPr id="5" name="Picture 4" descr="A blue and white striped flag&#10;&#10;Description automatically generated">
            <a:extLst>
              <a:ext uri="{FF2B5EF4-FFF2-40B4-BE49-F238E27FC236}">
                <a16:creationId xmlns:a16="http://schemas.microsoft.com/office/drawing/2014/main" id="{BBBCE63B-5675-CE80-C753-2E7288EF4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88" y="2738341"/>
            <a:ext cx="9345329" cy="1381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8A1380-0649-7E2D-0809-5FB82EA8D352}"/>
              </a:ext>
            </a:extLst>
          </p:cNvPr>
          <p:cNvSpPr txBox="1"/>
          <p:nvPr/>
        </p:nvSpPr>
        <p:spPr>
          <a:xfrm>
            <a:off x="4933950" y="4119659"/>
            <a:ext cx="21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Improved by 91.67%</a:t>
            </a:r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88563-4090-679E-16CF-4D267C39662B}"/>
              </a:ext>
            </a:extLst>
          </p:cNvPr>
          <p:cNvSpPr txBox="1"/>
          <p:nvPr/>
        </p:nvSpPr>
        <p:spPr>
          <a:xfrm>
            <a:off x="8103583" y="4119659"/>
            <a:ext cx="20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Decreased by 2.17%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6868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Lauch the eIQ® toolkit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00471B8-3207-4541-C6E3-64209A81E99F}"/>
              </a:ext>
            </a:extLst>
          </p:cNvPr>
          <p:cNvSpPr txBox="1">
            <a:spLocks/>
          </p:cNvSpPr>
          <p:nvPr/>
        </p:nvSpPr>
        <p:spPr>
          <a:xfrm>
            <a:off x="531813" y="1303338"/>
            <a:ext cx="11433175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A4A7CC-BE5D-8C4F-B45D-F677A92D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217" y="2529535"/>
            <a:ext cx="7034366" cy="3951946"/>
          </a:xfrm>
          <a:prstGeom prst="rect">
            <a:avLst/>
          </a:prstGeom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1D94042-E016-1AD0-DACF-9248FD129C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3" y="1150938"/>
            <a:ext cx="11433175" cy="4781550"/>
          </a:xfrm>
        </p:spPr>
        <p:txBody>
          <a:bodyPr/>
          <a:lstStyle/>
          <a:p>
            <a:r>
              <a:rPr lang="en-US" altLang="zh-TW"/>
              <a:t>We could create a new project by clicking on CREATE PROJECT or open an existing one by clicking on OPEN PROJECT.</a:t>
            </a:r>
          </a:p>
          <a:p>
            <a:pPr lvl="1"/>
            <a:r>
              <a:rPr lang="en-US" altLang="zh-TW"/>
              <a:t>I choose to create project and import dataset here.</a:t>
            </a:r>
            <a:endParaRPr lang="en-US" altLang="zh-TW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E5FB35-9F13-D9EE-195B-9506B1833D64}"/>
              </a:ext>
            </a:extLst>
          </p:cNvPr>
          <p:cNvSpPr/>
          <p:nvPr/>
        </p:nvSpPr>
        <p:spPr>
          <a:xfrm>
            <a:off x="4429387" y="4093828"/>
            <a:ext cx="1795244" cy="5620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838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And I choose to import VOC dataset.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Dataset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4C375-93A8-DFB5-AFB9-6CA9D5C3A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35" y="2238619"/>
            <a:ext cx="7997542" cy="43361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B4DE8B-3C10-0098-86B8-05813615480F}"/>
              </a:ext>
            </a:extLst>
          </p:cNvPr>
          <p:cNvSpPr/>
          <p:nvPr/>
        </p:nvSpPr>
        <p:spPr>
          <a:xfrm>
            <a:off x="5461233" y="2808214"/>
            <a:ext cx="1124126" cy="35758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3737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We could download the dataset from the links.</a:t>
            </a:r>
          </a:p>
          <a:p>
            <a:pPr lvl="2"/>
            <a:r>
              <a:rPr lang="en-US"/>
              <a:t>Download </a:t>
            </a:r>
            <a:r>
              <a:rPr lang="en-US">
                <a:hlinkClick r:id="rId2"/>
              </a:rPr>
              <a:t>the data for training and validation</a:t>
            </a:r>
            <a:r>
              <a:rPr lang="en-US"/>
              <a:t>.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marL="344488" lvl="2" indent="0">
              <a:buNone/>
            </a:pPr>
            <a:endParaRPr lang="en-US"/>
          </a:p>
          <a:p>
            <a:pPr lvl="2"/>
            <a:r>
              <a:rPr lang="en-US"/>
              <a:t>Download </a:t>
            </a:r>
            <a:r>
              <a:rPr lang="en-US">
                <a:hlinkClick r:id="rId3"/>
              </a:rPr>
              <a:t>the data for test</a:t>
            </a:r>
            <a:r>
              <a:rPr lang="en-US"/>
              <a:t>.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Dataset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F62DA7C-3DC9-2083-DD64-82912C1829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42" b="77791"/>
          <a:stretch/>
        </p:blipFill>
        <p:spPr>
          <a:xfrm>
            <a:off x="2175316" y="1948811"/>
            <a:ext cx="7840674" cy="1352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DE9689F-3E69-72DE-1875-D714CC816B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37" b="43526"/>
          <a:stretch/>
        </p:blipFill>
        <p:spPr>
          <a:xfrm>
            <a:off x="3177203" y="3999675"/>
            <a:ext cx="5836900" cy="266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8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Import the dataset after downloading them.</a:t>
            </a:r>
          </a:p>
          <a:p>
            <a:pPr lvl="1"/>
            <a:r>
              <a:rPr lang="en-US"/>
              <a:t>‘Load difficult labels’ and ‘truncated labels’ are optional.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marL="344488" lvl="2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Dataset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C73624-89BB-E608-B590-87D2BC8D9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757" y="2676382"/>
            <a:ext cx="7061139" cy="39636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11150E-28FC-0AA5-E800-D399A144C2B4}"/>
              </a:ext>
            </a:extLst>
          </p:cNvPr>
          <p:cNvSpPr/>
          <p:nvPr/>
        </p:nvSpPr>
        <p:spPr>
          <a:xfrm>
            <a:off x="4828206" y="2870295"/>
            <a:ext cx="1493240" cy="5691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F39D15-F9D0-A908-79AA-C2EAA93BB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944" b="79936"/>
          <a:stretch/>
        </p:blipFill>
        <p:spPr>
          <a:xfrm>
            <a:off x="712516" y="2006228"/>
            <a:ext cx="3574258" cy="17459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0184A3-4890-970D-6C41-9F8C8E3CF36F}"/>
              </a:ext>
            </a:extLst>
          </p:cNvPr>
          <p:cNvSpPr/>
          <p:nvPr/>
        </p:nvSpPr>
        <p:spPr>
          <a:xfrm>
            <a:off x="712516" y="2016015"/>
            <a:ext cx="3574258" cy="17361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FA2D0E-6C3D-E06C-3D71-3B4E12A4E866}"/>
              </a:ext>
            </a:extLst>
          </p:cNvPr>
          <p:cNvCxnSpPr/>
          <p:nvPr/>
        </p:nvCxnSpPr>
        <p:spPr>
          <a:xfrm>
            <a:off x="4286774" y="2016015"/>
            <a:ext cx="2034672" cy="8542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5A896D-E62F-311F-4FA9-983934185DB9}"/>
              </a:ext>
            </a:extLst>
          </p:cNvPr>
          <p:cNvCxnSpPr>
            <a:cxnSpLocks/>
          </p:cNvCxnSpPr>
          <p:nvPr/>
        </p:nvCxnSpPr>
        <p:spPr>
          <a:xfrm flipV="1">
            <a:off x="4286082" y="3439487"/>
            <a:ext cx="2034672" cy="312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057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We could import other dataset by following the Chapter 3.3 in the </a:t>
            </a:r>
            <a:r>
              <a:rPr lang="en-US">
                <a:hlinkClick r:id="rId2"/>
              </a:rPr>
              <a:t>eIQ Toolkit User Guide</a:t>
            </a:r>
            <a:r>
              <a:rPr lang="en-US"/>
              <a:t>.</a:t>
            </a:r>
          </a:p>
          <a:p>
            <a:pPr lvl="1"/>
            <a:r>
              <a:rPr lang="en-US"/>
              <a:t>Creating and Importing Custom VOC Datasets on Chap. 3.3.1.2.</a:t>
            </a:r>
          </a:p>
          <a:p>
            <a:pPr lvl="1"/>
            <a:endParaRPr lang="en-US"/>
          </a:p>
          <a:p>
            <a:pPr lvl="1"/>
            <a:r>
              <a:rPr lang="en-US"/>
              <a:t>Structured Folders Dataset on Chap. 3.3.2.</a:t>
            </a:r>
          </a:p>
          <a:p>
            <a:pPr lvl="1"/>
            <a:endParaRPr lang="en-US"/>
          </a:p>
          <a:p>
            <a:pPr lvl="1"/>
            <a:r>
              <a:rPr lang="en-US"/>
              <a:t>TFDS Datasets on Chap. 3.3.3.</a:t>
            </a:r>
          </a:p>
          <a:p>
            <a:pPr lvl="1"/>
            <a:endParaRPr lang="en-US"/>
          </a:p>
          <a:p>
            <a:pPr lvl="1"/>
            <a:r>
              <a:rPr lang="en-US"/>
              <a:t>Writing a Custom Script to Create a Dataset on Chap. 3.3.4.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marL="344488" lvl="2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24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After importing the dataset, we could see screen like below.</a:t>
            </a:r>
          </a:p>
          <a:p>
            <a:pPr lvl="1"/>
            <a:r>
              <a:rPr lang="en-US"/>
              <a:t>‘Adjusting the Test Holdout percentage’ and ‘Augmentation for the dataset’ are optional.</a:t>
            </a:r>
          </a:p>
          <a:p>
            <a:pPr lvl="1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marL="344488" lvl="2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Dataset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C7E51-7CC4-8A6C-7475-7810C16C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41" y="2068837"/>
            <a:ext cx="8189409" cy="461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10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Select the model, mode and target based on your application. </a:t>
            </a:r>
          </a:p>
          <a:p>
            <a:pPr lvl="1"/>
            <a:r>
              <a:rPr lang="en-US"/>
              <a:t>Here, I choose classification, balanced mode, and NPU.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marL="344488" lvl="2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 Model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7ACA7-4B3A-5B8C-3FA1-E3AAD153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06" y="2110767"/>
            <a:ext cx="3548630" cy="1988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2B77-E02C-31B4-8F0B-187962AA5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38" y="4333849"/>
            <a:ext cx="3548630" cy="1988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1004D6-F501-E615-AE03-A2FFF9F69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507" y="2165296"/>
            <a:ext cx="3486389" cy="19821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34E859-B5F7-6F59-2883-3AB17F50AB32}"/>
              </a:ext>
            </a:extLst>
          </p:cNvPr>
          <p:cNvSpPr/>
          <p:nvPr/>
        </p:nvSpPr>
        <p:spPr>
          <a:xfrm>
            <a:off x="1426128" y="2356681"/>
            <a:ext cx="713065" cy="17907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CEE7A7-7876-60D4-1A79-CBFD612CDC93}"/>
              </a:ext>
            </a:extLst>
          </p:cNvPr>
          <p:cNvSpPr/>
          <p:nvPr/>
        </p:nvSpPr>
        <p:spPr>
          <a:xfrm>
            <a:off x="6095653" y="4664280"/>
            <a:ext cx="808486" cy="14261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5DE30A-FD19-9136-D828-5D7019E963E6}"/>
              </a:ext>
            </a:extLst>
          </p:cNvPr>
          <p:cNvSpPr/>
          <p:nvPr/>
        </p:nvSpPr>
        <p:spPr>
          <a:xfrm>
            <a:off x="11056430" y="2443292"/>
            <a:ext cx="604267" cy="15163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FC5EC5F-F53C-9C42-43CB-6084FA4BE1E9}"/>
              </a:ext>
            </a:extLst>
          </p:cNvPr>
          <p:cNvSpPr/>
          <p:nvPr/>
        </p:nvSpPr>
        <p:spPr>
          <a:xfrm rot="2528561">
            <a:off x="3615655" y="3682767"/>
            <a:ext cx="838899" cy="5543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03C7665-EB37-C59D-C6F7-8B076B546D28}"/>
              </a:ext>
            </a:extLst>
          </p:cNvPr>
          <p:cNvSpPr/>
          <p:nvPr/>
        </p:nvSpPr>
        <p:spPr>
          <a:xfrm rot="19350981">
            <a:off x="7585047" y="3751492"/>
            <a:ext cx="838899" cy="5543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13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585</Words>
  <Application>Microsoft Office PowerPoint</Application>
  <PresentationFormat>Widescreen</PresentationFormat>
  <Paragraphs>110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Poppins</vt:lpstr>
      <vt:lpstr>Poppins SemiBold</vt:lpstr>
      <vt:lpstr>Office Theme</vt:lpstr>
      <vt:lpstr>Use eIQ® toolkit to train model and deploy it on i.MX 93 </vt:lpstr>
      <vt:lpstr>Download the eIQ® toolkit based on your OS</vt:lpstr>
      <vt:lpstr>Lauch the eIQ® toolkit</vt:lpstr>
      <vt:lpstr>Import Dataset</vt:lpstr>
      <vt:lpstr>Import Dataset</vt:lpstr>
      <vt:lpstr>Import Dataset</vt:lpstr>
      <vt:lpstr>Import Dataset</vt:lpstr>
      <vt:lpstr>Import Dataset</vt:lpstr>
      <vt:lpstr>Select Model</vt:lpstr>
      <vt:lpstr>Set Hyperparameter and Start Training</vt:lpstr>
      <vt:lpstr>Complete Training Phase</vt:lpstr>
      <vt:lpstr>Validate the model you trained</vt:lpstr>
      <vt:lpstr>Export the model</vt:lpstr>
      <vt:lpstr>Install Arm-Vela and Create an .tflite file specially for NPU acceleration</vt:lpstr>
      <vt:lpstr>Install ARM-Vela and Create an .tflite file specially for NPU acceleration</vt:lpstr>
      <vt:lpstr>Install ARM-Vela and Create an .tflite file specially for NPU acceleration</vt:lpstr>
      <vt:lpstr>Use USB to transfer the files</vt:lpstr>
      <vt:lpstr>Run the model on CPU</vt:lpstr>
      <vt:lpstr>Run the model on NPU</vt:lpstr>
      <vt:lpstr>Compare the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eIQ® toolkit to train model and deploy it on i.MX 93 </dc:title>
  <dc:creator>Sheldon Chen</dc:creator>
  <cp:lastModifiedBy>Sheldon Chen</cp:lastModifiedBy>
  <cp:revision>5</cp:revision>
  <dcterms:created xsi:type="dcterms:W3CDTF">2024-10-30T05:41:56Z</dcterms:created>
  <dcterms:modified xsi:type="dcterms:W3CDTF">2024-11-01T02:15:52Z</dcterms:modified>
</cp:coreProperties>
</file>